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13"/>
  </p:notesMasterIdLst>
  <p:sldIdLst>
    <p:sldId id="256" r:id="rId2"/>
    <p:sldId id="370" r:id="rId3"/>
    <p:sldId id="371" r:id="rId4"/>
    <p:sldId id="372" r:id="rId5"/>
    <p:sldId id="364" r:id="rId6"/>
    <p:sldId id="373" r:id="rId7"/>
    <p:sldId id="358" r:id="rId8"/>
    <p:sldId id="367" r:id="rId9"/>
    <p:sldId id="365" r:id="rId10"/>
    <p:sldId id="366" r:id="rId11"/>
    <p:sldId id="347" r:id="rId12"/>
  </p:sldIdLst>
  <p:sldSz cx="9144000" cy="6858000" type="screen4x3"/>
  <p:notesSz cx="6858000" cy="9144000"/>
  <p:defaultTextStyle>
    <a:defPPr>
      <a:defRPr lang="en-US"/>
    </a:defPPr>
    <a:lvl1pPr marL="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286" autoAdjust="0"/>
  </p:normalViewPr>
  <p:slideViewPr>
    <p:cSldViewPr>
      <p:cViewPr varScale="1">
        <p:scale>
          <a:sx n="83" d="100"/>
          <a:sy n="83" d="100"/>
        </p:scale>
        <p:origin x="23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39868-4F2D-4537-8A11-D62B703D8055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D34FE-3CBE-420D-A5E8-FC688050F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12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D34FE-3CBE-420D-A5E8-FC688050F9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262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D34FE-3CBE-420D-A5E8-FC688050F95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705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D34FE-3CBE-420D-A5E8-FC688050F95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19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D34FE-3CBE-420D-A5E8-FC688050F9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41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D34FE-3CBE-420D-A5E8-FC688050F9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41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D34FE-3CBE-420D-A5E8-FC688050F9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41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D34FE-3CBE-420D-A5E8-FC688050F9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17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Lee argues that “law and development” should be defined by a methodology, the ADM</a:t>
            </a:r>
          </a:p>
          <a:p>
            <a:pPr marL="0" lvl="1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Premises: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>
                <a:latin typeface="Calibri" panose="020F0502020204030204" pitchFamily="34" charset="0"/>
              </a:rPr>
              <a:t>Law and legal institutions “can promote or deter economic development by regulating and influencing the actions of economic players” (p. 5)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>
                <a:latin typeface="Calibri" panose="020F0502020204030204" pitchFamily="34" charset="0"/>
              </a:rPr>
              <a:t>Past failures of law and development due to lack of common methodology, or capture by ideological agenda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D34FE-3CBE-420D-A5E8-FC688050F9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17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D34FE-3CBE-420D-A5E8-FC688050F9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42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D34FE-3CBE-420D-A5E8-FC688050F9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488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b="1" dirty="0" smtClean="0">
                <a:latin typeface="Calibri" panose="020F0502020204030204" pitchFamily="34" charset="0"/>
              </a:rPr>
              <a:t>Analytical</a:t>
            </a:r>
            <a:r>
              <a:rPr lang="en-US" sz="2400" dirty="0" smtClean="0">
                <a:latin typeface="Calibri" panose="020F0502020204030204" pitchFamily="34" charset="0"/>
              </a:rPr>
              <a:t> rather than prescriptive (p. 6)</a:t>
            </a: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sz="2400" baseline="0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  </a:t>
            </a:r>
            <a:r>
              <a:rPr lang="en-US" sz="2400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latin typeface="Calibri" panose="020F0502020204030204" pitchFamily="34" charset="0"/>
              </a:rPr>
              <a:t>Effect of LFIs may depend on stage of economic development, other socio-economic factors (p. 7)</a:t>
            </a: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b="1" dirty="0" smtClean="0">
                <a:latin typeface="Calibri" panose="020F0502020204030204" pitchFamily="34" charset="0"/>
              </a:rPr>
              <a:t>Inputs</a:t>
            </a:r>
            <a:r>
              <a:rPr lang="en-US" sz="2400" dirty="0" smtClean="0">
                <a:latin typeface="Calibri" panose="020F0502020204030204" pitchFamily="34" charset="0"/>
              </a:rPr>
              <a:t> (laws, courts, personnel) rather than outputs (legal compliance, court efficiency) count as “rule of law” . . . (p 10)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2400" dirty="0" smtClean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>
                <a:latin typeface="Calibri" panose="020F0502020204030204" pitchFamily="34" charset="0"/>
              </a:rPr>
              <a:t>. . . because rule of law is </a:t>
            </a:r>
            <a:r>
              <a:rPr lang="en-US" sz="2400" b="1" dirty="0" smtClean="0">
                <a:latin typeface="Calibri" panose="020F0502020204030204" pitchFamily="34" charset="0"/>
              </a:rPr>
              <a:t>means</a:t>
            </a:r>
            <a:r>
              <a:rPr lang="en-US" sz="2400" dirty="0" smtClean="0">
                <a:latin typeface="Calibri" panose="020F0502020204030204" pitchFamily="34" charset="0"/>
              </a:rPr>
              <a:t> to the end of economic development rather than end in itself (p. 11)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2400" b="1" dirty="0" smtClean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b="1" dirty="0" smtClean="0">
                <a:latin typeface="Calibri" panose="020F0502020204030204" pitchFamily="34" charset="0"/>
              </a:rPr>
              <a:t>Holistic</a:t>
            </a:r>
            <a:r>
              <a:rPr lang="en-US" sz="2400" dirty="0" smtClean="0">
                <a:latin typeface="Calibri" panose="020F0502020204030204" pitchFamily="34" charset="0"/>
              </a:rPr>
              <a:t> rather than reductionist (p. 15)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D34FE-3CBE-420D-A5E8-FC688050F9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13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8" descr="T:\Power Point templates\UChicago-Shield_RGB_MAROON-5-pct-5.25W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2" y="609600"/>
            <a:ext cx="4321175" cy="553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1447800" y="2034303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cap="small" dirty="0" smtClean="0"/>
              <a:t>PRESENTATION TITLE</a:t>
            </a:r>
            <a:endParaRPr lang="en-US" sz="3600" b="1" cap="small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096000" y="39624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Author Name</a:t>
            </a:r>
          </a:p>
          <a:p>
            <a:r>
              <a:rPr lang="en-US" dirty="0" smtClean="0"/>
              <a:t>Author Affiliation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3474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spcCol="0" rtlCol="0" anchor="ctr"/>
          <a:lstStyle/>
          <a:p>
            <a:pPr algn="ctr"/>
            <a:endParaRPr lang="en-US" dirty="0"/>
          </a:p>
        </p:txBody>
      </p:sp>
      <p:pic>
        <p:nvPicPr>
          <p:cNvPr id="11" name="Picture 24" descr="T:\Power Point templates\Law-School-Wordmark-k+202-copy8-in-W-no-transp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791200"/>
            <a:ext cx="1779588" cy="50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-1" y="6526826"/>
            <a:ext cx="9144000" cy="3474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spcCol="0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379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3474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spcCol="0" rtlCol="0" anchor="ctr"/>
          <a:lstStyle/>
          <a:p>
            <a:pPr algn="ctr"/>
            <a:endParaRPr lang="en-US" dirty="0"/>
          </a:p>
        </p:txBody>
      </p:sp>
      <p:pic>
        <p:nvPicPr>
          <p:cNvPr id="8" name="Picture 24" descr="T:\Power Point templates\Law-School-Wordmark-k+202-copy8-in-W-no-transp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791200"/>
            <a:ext cx="1779588" cy="50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-1" y="6526826"/>
            <a:ext cx="9144000" cy="3474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spcCol="0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C2F7-77F7-4BE2-A5F9-8ABD43F5F9C7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052F-BECC-47A6-8499-9144816B4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1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3474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spcCol="0" rtlCol="0" anchor="ctr"/>
          <a:lstStyle/>
          <a:p>
            <a:pPr algn="ctr"/>
            <a:endParaRPr lang="en-US" dirty="0"/>
          </a:p>
        </p:txBody>
      </p:sp>
      <p:pic>
        <p:nvPicPr>
          <p:cNvPr id="8" name="Picture 24" descr="T:\Power Point templates\Law-School-Wordmark-k+202-copy8-in-W-no-transp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791200"/>
            <a:ext cx="1779588" cy="50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-1" y="6526826"/>
            <a:ext cx="9144000" cy="3474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spcCol="0"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C2F7-77F7-4BE2-A5F9-8ABD43F5F9C7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052F-BECC-47A6-8499-9144816B4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509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3474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spcCol="0" rtlCol="0" anchor="ctr"/>
          <a:lstStyle/>
          <a:p>
            <a:pPr algn="ctr"/>
            <a:endParaRPr lang="en-US" dirty="0"/>
          </a:p>
        </p:txBody>
      </p:sp>
      <p:pic>
        <p:nvPicPr>
          <p:cNvPr id="8" name="Picture 24" descr="T:\Power Point templates\Law-School-Wordmark-k+202-copy8-in-W-no-transp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791200"/>
            <a:ext cx="1779588" cy="50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-1" y="6526826"/>
            <a:ext cx="9144000" cy="3474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spcCol="0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C2F7-77F7-4BE2-A5F9-8ABD43F5F9C7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052F-BECC-47A6-8499-9144816B4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57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3474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spcCol="0" rtlCol="0" anchor="ctr"/>
          <a:lstStyle/>
          <a:p>
            <a:pPr algn="ctr"/>
            <a:endParaRPr lang="en-US" dirty="0"/>
          </a:p>
        </p:txBody>
      </p:sp>
      <p:pic>
        <p:nvPicPr>
          <p:cNvPr id="8" name="Picture 24" descr="T:\Power Point templates\Law-School-Wordmark-k+202-copy8-in-W-no-transp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791200"/>
            <a:ext cx="1779588" cy="50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-1" y="6526826"/>
            <a:ext cx="9144000" cy="3474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spcCol="0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C2F7-77F7-4BE2-A5F9-8ABD43F5F9C7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052F-BECC-47A6-8499-9144816B4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9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3474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spcCol="0" rtlCol="0" anchor="ctr"/>
          <a:lstStyle/>
          <a:p>
            <a:pPr algn="ctr"/>
            <a:endParaRPr lang="en-US" dirty="0"/>
          </a:p>
        </p:txBody>
      </p:sp>
      <p:pic>
        <p:nvPicPr>
          <p:cNvPr id="9" name="Picture 24" descr="T:\Power Point templates\Law-School-Wordmark-k+202-copy8-in-W-no-transp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791200"/>
            <a:ext cx="1779588" cy="50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-1" y="6526826"/>
            <a:ext cx="9144000" cy="3474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spcCol="0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C2F7-77F7-4BE2-A5F9-8ABD43F5F9C7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052F-BECC-47A6-8499-9144816B4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476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3474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spcCol="0" rtlCol="0" anchor="ctr"/>
          <a:lstStyle/>
          <a:p>
            <a:pPr algn="ctr"/>
            <a:endParaRPr lang="en-US" dirty="0"/>
          </a:p>
        </p:txBody>
      </p:sp>
      <p:pic>
        <p:nvPicPr>
          <p:cNvPr id="11" name="Picture 24" descr="T:\Power Point templates\Law-School-Wordmark-k+202-copy8-in-W-no-transp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791200"/>
            <a:ext cx="1779588" cy="50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-1" y="6526826"/>
            <a:ext cx="9144000" cy="3474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spcCol="0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C2F7-77F7-4BE2-A5F9-8ABD43F5F9C7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052F-BECC-47A6-8499-9144816B4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50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3474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spcCol="0" rtlCol="0" anchor="ctr"/>
          <a:lstStyle/>
          <a:p>
            <a:pPr algn="ctr"/>
            <a:endParaRPr lang="en-US" dirty="0"/>
          </a:p>
        </p:txBody>
      </p:sp>
      <p:pic>
        <p:nvPicPr>
          <p:cNvPr id="7" name="Picture 24" descr="T:\Power Point templates\Law-School-Wordmark-k+202-copy8-in-W-no-transp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791200"/>
            <a:ext cx="1779588" cy="50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-1" y="6526826"/>
            <a:ext cx="9144000" cy="3474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spcCol="0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C2F7-77F7-4BE2-A5F9-8ABD43F5F9C7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052F-BECC-47A6-8499-9144816B4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75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3474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spcCol="0" rtlCol="0" anchor="ctr"/>
          <a:lstStyle/>
          <a:p>
            <a:pPr algn="ctr"/>
            <a:endParaRPr lang="en-US" dirty="0"/>
          </a:p>
        </p:txBody>
      </p:sp>
      <p:pic>
        <p:nvPicPr>
          <p:cNvPr id="6" name="Picture 24" descr="T:\Power Point templates\Law-School-Wordmark-k+202-copy8-in-W-no-transp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791200"/>
            <a:ext cx="1779588" cy="50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-1" y="6526826"/>
            <a:ext cx="9144000" cy="3474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spcCol="0"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C2F7-77F7-4BE2-A5F9-8ABD43F5F9C7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052F-BECC-47A6-8499-9144816B4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339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3474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spcCol="0" rtlCol="0" anchor="ctr"/>
          <a:lstStyle/>
          <a:p>
            <a:pPr algn="ctr"/>
            <a:endParaRPr lang="en-US" dirty="0"/>
          </a:p>
        </p:txBody>
      </p:sp>
      <p:pic>
        <p:nvPicPr>
          <p:cNvPr id="9" name="Picture 24" descr="T:\Power Point templates\Law-School-Wordmark-k+202-copy8-in-W-no-transp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791200"/>
            <a:ext cx="1779588" cy="50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-1" y="6526826"/>
            <a:ext cx="9144000" cy="3474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spcCol="0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C2F7-77F7-4BE2-A5F9-8ABD43F5F9C7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052F-BECC-47A6-8499-9144816B4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69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3474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spcCol="0" rtlCol="0" anchor="ctr"/>
          <a:lstStyle/>
          <a:p>
            <a:pPr algn="ctr"/>
            <a:endParaRPr lang="en-US" dirty="0"/>
          </a:p>
        </p:txBody>
      </p:sp>
      <p:pic>
        <p:nvPicPr>
          <p:cNvPr id="9" name="Picture 24" descr="T:\Power Point templates\Law-School-Wordmark-k+202-copy8-in-W-no-transp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791200"/>
            <a:ext cx="1779588" cy="50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-1" y="6526826"/>
            <a:ext cx="9144000" cy="3474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spcCol="0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C2F7-77F7-4BE2-A5F9-8ABD43F5F9C7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052F-BECC-47A6-8499-9144816B4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12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6C2F7-77F7-4BE2-A5F9-8ABD43F5F9C7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7052F-BECC-47A6-8499-9144816B4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07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29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91429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91429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91429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91429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T:\Power Point templates\UChicago-Shield_RGB_MAROON-5-pct-5.25W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0" y="670930"/>
            <a:ext cx="4321175" cy="553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42997" y="1489077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eorgia" panose="02040502050405020303" pitchFamily="18" charset="0"/>
              </a:rPr>
              <a:t>Comments on Lee, </a:t>
            </a:r>
            <a:br>
              <a:rPr lang="en-US" sz="2800" dirty="0" smtClean="0">
                <a:latin typeface="Georgia" panose="02040502050405020303" pitchFamily="18" charset="0"/>
              </a:rPr>
            </a:br>
            <a:r>
              <a:rPr lang="en-US" sz="2800" i="1" dirty="0" smtClean="0">
                <a:latin typeface="Georgia" panose="02040502050405020303" pitchFamily="18" charset="0"/>
              </a:rPr>
              <a:t>Scholars out of Self-Estrangement</a:t>
            </a:r>
            <a:endParaRPr lang="en-US" sz="2800" b="1" cap="small" dirty="0">
              <a:latin typeface="Georgia" panose="0204050205040502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8789" y="5645971"/>
            <a:ext cx="3249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William H.J. Hubbard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3474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spcCol="0" rtlCol="0" anchor="ctr"/>
          <a:lstStyle/>
          <a:p>
            <a:pPr algn="ctr"/>
            <a:endParaRPr lang="en-US" dirty="0"/>
          </a:p>
        </p:txBody>
      </p:sp>
      <p:pic>
        <p:nvPicPr>
          <p:cNvPr id="11" name="Picture 24" descr="T:\Power Point templates\Law-School-Wordmark-k+202-copy8-in-W-no-transp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791200"/>
            <a:ext cx="1779588" cy="50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-1" y="6526826"/>
            <a:ext cx="9144000" cy="3474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spcCol="0"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47899" y="3053634"/>
            <a:ext cx="46481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Law and Development Conference</a:t>
            </a:r>
          </a:p>
          <a:p>
            <a:pPr algn="ctr"/>
            <a:r>
              <a:rPr lang="en-US" dirty="0" smtClean="0"/>
              <a:t>Tulane University </a:t>
            </a:r>
          </a:p>
          <a:p>
            <a:pPr algn="ctr"/>
            <a:r>
              <a:rPr lang="en-US" dirty="0" smtClean="0"/>
              <a:t>Payson Center for International Development</a:t>
            </a:r>
          </a:p>
          <a:p>
            <a:pPr algn="ctr"/>
            <a:r>
              <a:rPr lang="en-US" dirty="0" smtClean="0"/>
              <a:t>April 17,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09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Questions for Refining the </a:t>
            </a:r>
            <a:r>
              <a:rPr lang="en-US" sz="2800" dirty="0" smtClean="0"/>
              <a:t>ADM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Defining a topic or defining a discipline</a:t>
            </a:r>
            <a:r>
              <a:rPr lang="en-US" sz="2400" dirty="0">
                <a:latin typeface="Calibri" panose="020F0502020204030204" pitchFamily="34" charset="0"/>
              </a:rPr>
              <a:t>? </a:t>
            </a:r>
            <a:r>
              <a:rPr lang="en-US" sz="2400" dirty="0" smtClean="0">
                <a:latin typeface="Calibri" panose="020F0502020204030204" pitchFamily="34" charset="0"/>
              </a:rPr>
              <a:t>Is </a:t>
            </a:r>
            <a:r>
              <a:rPr lang="en-US" sz="2400" dirty="0">
                <a:latin typeface="Calibri" panose="020F0502020204030204" pitchFamily="34" charset="0"/>
              </a:rPr>
              <a:t>holism consistent with a more focused methodology? 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Is a narrower focus a good idea?</a:t>
            </a:r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Is this just comparative legal studies? Is this just development economics?</a:t>
            </a:r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>
                <a:latin typeface="Calibri" panose="020F0502020204030204" pitchFamily="34" charset="0"/>
              </a:rPr>
              <a:t>What role for theory? </a:t>
            </a:r>
            <a:r>
              <a:rPr lang="en-US" sz="2400" dirty="0" smtClean="0">
                <a:latin typeface="Calibri" panose="020F0502020204030204" pitchFamily="34" charset="0"/>
              </a:rPr>
              <a:t>What kind of theory?</a:t>
            </a:r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>
                <a:latin typeface="Calibri" panose="020F0502020204030204" pitchFamily="34" charset="0"/>
              </a:rPr>
              <a:t>What kind of empirical study</a:t>
            </a:r>
            <a:r>
              <a:rPr lang="en-US" sz="2400" dirty="0" smtClean="0">
                <a:latin typeface="Calibri" panose="020F0502020204030204" pitchFamily="34" charset="0"/>
              </a:rPr>
              <a:t>? What is the role of qualitative work? Of large-</a:t>
            </a:r>
            <a:r>
              <a:rPr lang="en-US" sz="2400" i="1" dirty="0" smtClean="0">
                <a:latin typeface="Calibri" panose="020F0502020204030204" pitchFamily="34" charset="0"/>
              </a:rPr>
              <a:t>N</a:t>
            </a:r>
            <a:r>
              <a:rPr lang="en-US" sz="2400" dirty="0" smtClean="0">
                <a:latin typeface="Calibri" panose="020F0502020204030204" pitchFamily="34" charset="0"/>
              </a:rPr>
              <a:t>, cross-country, quantitative work?</a:t>
            </a:r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82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286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Thank </a:t>
            </a:r>
            <a:r>
              <a:rPr lang="en-US" sz="3600" dirty="0"/>
              <a:t>you</a:t>
            </a:r>
            <a:r>
              <a:rPr lang="en-US" sz="3600" dirty="0" smtClean="0"/>
              <a:t>!</a:t>
            </a:r>
            <a:endParaRPr lang="en-US" sz="36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0113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400" dirty="0" smtClean="0"/>
              <a:t>William H.J. Hubbard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/>
              <a:t>whubbard@uchicago.edu</a:t>
            </a:r>
          </a:p>
          <a:p>
            <a:pPr marL="0" indent="0">
              <a:spcBef>
                <a:spcPts val="600"/>
              </a:spcBef>
              <a:spcAft>
                <a:spcPts val="1800"/>
              </a:spcAft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58868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Divergent Paths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Ghana and South Korea were both new, burgeoning nations in the 1950s . . .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cap="small" dirty="0" smtClean="0">
                <a:latin typeface="Calibri" panose="020F0502020204030204" pitchFamily="34" charset="0"/>
                <a:cs typeface="Arial" panose="020B0604020202020204" pitchFamily="34" charset="0"/>
              </a:rPr>
              <a:t>GDP per capita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374819"/>
              </p:ext>
            </p:extLst>
          </p:nvPr>
        </p:nvGraphicFramePr>
        <p:xfrm>
          <a:off x="2377440" y="2971800"/>
          <a:ext cx="3108960" cy="1645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0"/>
                <a:gridCol w="1280160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US" sz="2400" b="0" cap="small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small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1950</a:t>
                      </a:r>
                      <a:endParaRPr lang="en-US" sz="2400" b="0" cap="small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marT="91440" marB="9144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small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Ghana</a:t>
                      </a:r>
                      <a:endParaRPr lang="en-US" sz="2400" b="0" cap="small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cap="small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b="0" cap="small" baseline="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2400" b="0" cap="small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2400" b="0" cap="small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marT="91440" marB="9144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small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South Korea</a:t>
                      </a:r>
                      <a:endParaRPr lang="en-US" sz="2400" b="0" cap="small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cap="small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900</a:t>
                      </a:r>
                      <a:endParaRPr lang="en-US" sz="2400" b="0" cap="small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marT="91440" marB="9144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53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Divergent Paths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Ghana and South Korea were both new, burgeoning nations in the 1950s . . .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cap="small" dirty="0" smtClean="0">
                <a:latin typeface="Calibri" panose="020F0502020204030204" pitchFamily="34" charset="0"/>
                <a:cs typeface="Arial" panose="020B0604020202020204" pitchFamily="34" charset="0"/>
              </a:rPr>
              <a:t>GDP per capita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625208"/>
              </p:ext>
            </p:extLst>
          </p:nvPr>
        </p:nvGraphicFramePr>
        <p:xfrm>
          <a:off x="2377440" y="2971800"/>
          <a:ext cx="4389120" cy="1645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0"/>
                <a:gridCol w="1280160"/>
                <a:gridCol w="1280160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US" sz="2400" b="0" cap="small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small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1950</a:t>
                      </a:r>
                      <a:endParaRPr lang="en-US" sz="2400" b="0" cap="small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small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2007</a:t>
                      </a:r>
                      <a:endParaRPr lang="en-US" sz="2400" b="0" cap="small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marT="91440" marB="9144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small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Ghana</a:t>
                      </a:r>
                      <a:endParaRPr lang="en-US" sz="2400" b="0" cap="small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cap="small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b="0" cap="small" baseline="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2400" b="0" cap="small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2400" b="0" cap="small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cap="small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b="0" cap="small" baseline="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2400" b="0" cap="small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en-US" sz="2400" b="0" cap="small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marT="91440" marB="9144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small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South Korea</a:t>
                      </a:r>
                      <a:endParaRPr lang="en-US" sz="2400" b="0" cap="small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cap="small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900</a:t>
                      </a:r>
                      <a:endParaRPr lang="en-US" sz="2400" b="0" cap="small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cap="small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24</a:t>
                      </a:r>
                      <a:r>
                        <a:rPr lang="en-US" sz="2400" b="0" cap="small" baseline="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2400" b="0" cap="small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lang="en-US" sz="2400" b="0" cap="small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marT="91440" marB="9144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19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Divergent Paths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Ghana and South Korea were both new, burgeoning nations in the 1950s . . .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cap="small" dirty="0" smtClean="0">
                <a:latin typeface="Calibri" panose="020F0502020204030204" pitchFamily="34" charset="0"/>
                <a:cs typeface="Arial" panose="020B0604020202020204" pitchFamily="34" charset="0"/>
              </a:rPr>
              <a:t>GDP per capita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>
                <a:latin typeface="Calibri" panose="020F0502020204030204" pitchFamily="34" charset="0"/>
              </a:rPr>
              <a:t>Law and development and law and economics were both new, burgeoning fields in the 1950s . . 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158967"/>
              </p:ext>
            </p:extLst>
          </p:nvPr>
        </p:nvGraphicFramePr>
        <p:xfrm>
          <a:off x="2377440" y="2971800"/>
          <a:ext cx="4389120" cy="1645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0"/>
                <a:gridCol w="1280160"/>
                <a:gridCol w="1280160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US" sz="2400" b="0" cap="small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small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1950</a:t>
                      </a:r>
                      <a:endParaRPr lang="en-US" sz="2400" b="0" cap="small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small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2007</a:t>
                      </a:r>
                      <a:endParaRPr lang="en-US" sz="2400" b="0" cap="small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marT="91440" marB="9144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small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Ghana</a:t>
                      </a:r>
                      <a:endParaRPr lang="en-US" sz="2400" b="0" cap="small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cap="small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b="0" cap="small" baseline="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2400" b="0" cap="small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2400" b="0" cap="small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cap="small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b="0" cap="small" baseline="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2400" b="0" cap="small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en-US" sz="2400" b="0" cap="small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marT="91440" marB="9144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small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South Korea</a:t>
                      </a:r>
                      <a:endParaRPr lang="en-US" sz="2400" b="0" cap="small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cap="small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900</a:t>
                      </a:r>
                      <a:endParaRPr lang="en-US" sz="2400" b="0" cap="small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cap="small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24</a:t>
                      </a:r>
                      <a:r>
                        <a:rPr lang="en-US" sz="2400" b="0" cap="small" baseline="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2400" b="0" cap="small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lang="en-US" sz="2400" b="0" cap="small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marT="91440" marB="9144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47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</a:t>
            </a:r>
            <a:r>
              <a:rPr lang="en-US" sz="2800" i="1" dirty="0"/>
              <a:t>Is</a:t>
            </a:r>
            <a:r>
              <a:rPr lang="en-US" sz="2800" dirty="0"/>
              <a:t> “Law and Development”?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Similar labels conceal a fundamental difference: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400" dirty="0">
                <a:latin typeface="Calibri" panose="020F0502020204030204" pitchFamily="34" charset="0"/>
              </a:rPr>
              <a:t>Law and economics applies a methodology </a:t>
            </a:r>
            <a:br>
              <a:rPr lang="en-US" sz="2400" dirty="0">
                <a:latin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</a:rPr>
              <a:t>(economic analysis) to a set of topics (law)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>
                <a:latin typeface="Calibri" panose="020F0502020204030204" pitchFamily="34" charset="0"/>
              </a:rPr>
              <a:t>Law and development is a marriage of two topics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Without common methodology, no </a:t>
            </a:r>
            <a:r>
              <a:rPr lang="en-US" sz="2400" dirty="0"/>
              <a:t>framework for discussion </a:t>
            </a:r>
            <a:r>
              <a:rPr lang="en-US" sz="2400" dirty="0" smtClean="0"/>
              <a:t>or agreement </a:t>
            </a:r>
            <a:r>
              <a:rPr lang="en-US" sz="2400" dirty="0"/>
              <a:t>on ends . . .</a:t>
            </a:r>
          </a:p>
          <a:p>
            <a:pPr marL="0" lvl="1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21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</a:t>
            </a:r>
            <a:r>
              <a:rPr lang="en-US" sz="2800" i="1" dirty="0"/>
              <a:t>Is</a:t>
            </a:r>
            <a:r>
              <a:rPr lang="en-US" sz="2800" dirty="0"/>
              <a:t> “Law and Development”?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1" indent="0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2400" dirty="0">
                <a:latin typeface="Calibri" panose="020F0502020204030204" pitchFamily="34" charset="0"/>
              </a:rPr>
              <a:t>Lee argues that “law and development” should be defined by a </a:t>
            </a:r>
            <a:r>
              <a:rPr lang="en-US" sz="2400" dirty="0" smtClean="0">
                <a:latin typeface="Calibri" panose="020F0502020204030204" pitchFamily="34" charset="0"/>
              </a:rPr>
              <a:t>methodology, </a:t>
            </a:r>
            <a:r>
              <a:rPr lang="en-US" sz="2400" dirty="0">
                <a:latin typeface="Calibri" panose="020F0502020204030204" pitchFamily="34" charset="0"/>
              </a:rPr>
              <a:t>the ADM</a:t>
            </a:r>
          </a:p>
          <a:p>
            <a:pPr marL="0" lvl="1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Premises:</a:t>
            </a:r>
            <a:endParaRPr lang="en-US" sz="2400" dirty="0">
              <a:latin typeface="Calibri" panose="020F0502020204030204" pitchFamily="34" charset="0"/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>
                <a:latin typeface="Calibri" panose="020F0502020204030204" pitchFamily="34" charset="0"/>
              </a:rPr>
              <a:t>Law “</a:t>
            </a:r>
            <a:r>
              <a:rPr lang="en-US" sz="2400" dirty="0">
                <a:latin typeface="Calibri" panose="020F0502020204030204" pitchFamily="34" charset="0"/>
              </a:rPr>
              <a:t>can promote or deter economic development by </a:t>
            </a:r>
            <a:r>
              <a:rPr lang="en-US" sz="2400" dirty="0" smtClean="0">
                <a:latin typeface="Calibri" panose="020F0502020204030204" pitchFamily="34" charset="0"/>
              </a:rPr>
              <a:t>. . . influencing </a:t>
            </a:r>
            <a:r>
              <a:rPr lang="en-US" sz="2400" dirty="0">
                <a:latin typeface="Calibri" panose="020F0502020204030204" pitchFamily="34" charset="0"/>
              </a:rPr>
              <a:t>the actions of economic players</a:t>
            </a:r>
            <a:r>
              <a:rPr lang="en-US" sz="2400" dirty="0" smtClean="0">
                <a:latin typeface="Calibri" panose="020F0502020204030204" pitchFamily="34" charset="0"/>
              </a:rPr>
              <a:t>”</a:t>
            </a:r>
            <a:endParaRPr lang="en-US" sz="2400" dirty="0">
              <a:latin typeface="Calibri" panose="020F0502020204030204" pitchFamily="34" charset="0"/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400" dirty="0">
                <a:latin typeface="Calibri" panose="020F0502020204030204" pitchFamily="34" charset="0"/>
              </a:rPr>
              <a:t>Past failures of law and development due to lack of common methodology, or capture by ideological agenda</a:t>
            </a:r>
          </a:p>
          <a:p>
            <a:pPr marL="0" lvl="1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02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ADM: Defining Boundaries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>
                <a:latin typeface="Calibri" panose="020F0502020204030204" pitchFamily="34" charset="0"/>
              </a:rPr>
              <a:t>What counts as “Development</a:t>
            </a:r>
            <a:r>
              <a:rPr lang="en-US" sz="2400" dirty="0" smtClean="0">
                <a:latin typeface="Calibri" panose="020F0502020204030204" pitchFamily="34" charset="0"/>
              </a:rPr>
              <a:t>”?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400" i="1" dirty="0" smtClean="0">
                <a:latin typeface="Calibri" panose="020F0502020204030204" pitchFamily="34" charset="0"/>
              </a:rPr>
              <a:t>Economic</a:t>
            </a:r>
            <a:r>
              <a:rPr lang="en-US" sz="2400" dirty="0" smtClean="0">
                <a:latin typeface="Calibri" panose="020F0502020204030204" pitchFamily="34" charset="0"/>
              </a:rPr>
              <a:t> development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>
                <a:latin typeface="Calibri" panose="020F0502020204030204" pitchFamily="34" charset="0"/>
              </a:rPr>
              <a:t>And more precisely: poverty reduction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What counts as “Law”?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>
                <a:latin typeface="Calibri" panose="020F0502020204030204" pitchFamily="34" charset="0"/>
              </a:rPr>
              <a:t>Laws, legal frameworks, and institutions (LFIs)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>
                <a:latin typeface="Calibri" panose="020F0502020204030204" pitchFamily="34" charset="0"/>
              </a:rPr>
              <a:t>Broader socio-economic milieu?</a:t>
            </a:r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77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ADM: Defining the Framework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Empirical study of effectiveness of LFIs in specific development contexts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Empirical study of socio-economic preconditions for successful implementation of LFIs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22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ADM: Defining Methods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b="1" dirty="0" smtClean="0">
                <a:latin typeface="Calibri" panose="020F0502020204030204" pitchFamily="34" charset="0"/>
              </a:rPr>
              <a:t>Analytical</a:t>
            </a:r>
            <a:r>
              <a:rPr lang="en-US" sz="2400" dirty="0" smtClean="0">
                <a:latin typeface="Calibri" panose="020F0502020204030204" pitchFamily="34" charset="0"/>
              </a:rPr>
              <a:t> rather than prescriptive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b="1" dirty="0" smtClean="0">
                <a:latin typeface="Calibri" panose="020F0502020204030204" pitchFamily="34" charset="0"/>
              </a:rPr>
              <a:t>Inputs</a:t>
            </a:r>
            <a:r>
              <a:rPr lang="en-US" sz="2400" dirty="0" smtClean="0">
                <a:latin typeface="Calibri" panose="020F0502020204030204" pitchFamily="34" charset="0"/>
              </a:rPr>
              <a:t> (laws, courts, personnel) rather than outputs (legal compliance, court efficiency) count as “rule of law” . . .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>
                <a:latin typeface="Calibri" panose="020F0502020204030204" pitchFamily="34" charset="0"/>
              </a:rPr>
              <a:t>. . . because rule of law is </a:t>
            </a:r>
            <a:r>
              <a:rPr lang="en-US" sz="2400" b="1" dirty="0" smtClean="0">
                <a:latin typeface="Calibri" panose="020F0502020204030204" pitchFamily="34" charset="0"/>
              </a:rPr>
              <a:t>means</a:t>
            </a:r>
            <a:r>
              <a:rPr lang="en-US" sz="2400" dirty="0" smtClean="0">
                <a:latin typeface="Calibri" panose="020F0502020204030204" pitchFamily="34" charset="0"/>
              </a:rPr>
              <a:t> to the end of economic development rather than end in itself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b="1" dirty="0" smtClean="0">
                <a:latin typeface="Calibri" panose="020F0502020204030204" pitchFamily="34" charset="0"/>
              </a:rPr>
              <a:t>Holistic</a:t>
            </a:r>
            <a:r>
              <a:rPr lang="en-US" sz="2400" dirty="0" smtClean="0">
                <a:latin typeface="Calibri" panose="020F0502020204030204" pitchFamily="34" charset="0"/>
              </a:rPr>
              <a:t> rather than reductionist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2400" dirty="0" smtClean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13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Law School template.1">
  <a:themeElements>
    <a:clrScheme name="Custom 1">
      <a:dk1>
        <a:srgbClr val="2F2F2F"/>
      </a:dk1>
      <a:lt1>
        <a:srgbClr val="FFFFFF"/>
      </a:lt1>
      <a:dk2>
        <a:srgbClr val="7F7F7F"/>
      </a:dk2>
      <a:lt2>
        <a:srgbClr val="EEECE1"/>
      </a:lt2>
      <a:accent1>
        <a:srgbClr val="800000"/>
      </a:accent1>
      <a:accent2>
        <a:srgbClr val="F2F2F2"/>
      </a:accent2>
      <a:accent3>
        <a:srgbClr val="E5E5E5"/>
      </a:accent3>
      <a:accent4>
        <a:srgbClr val="D8D8D8"/>
      </a:accent4>
      <a:accent5>
        <a:srgbClr val="8F8F8F"/>
      </a:accent5>
      <a:accent6>
        <a:srgbClr val="5F5F5F"/>
      </a:accent6>
      <a:hlink>
        <a:srgbClr val="0066FF"/>
      </a:hlink>
      <a:folHlink>
        <a:srgbClr val="E36C09"/>
      </a:folHlink>
    </a:clrScheme>
    <a:fontScheme name="Custom 1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</TotalTime>
  <Words>564</Words>
  <Application>Microsoft Office PowerPoint</Application>
  <PresentationFormat>On-screen Show (4:3)</PresentationFormat>
  <Paragraphs>106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Georgia</vt:lpstr>
      <vt:lpstr>Wingdings</vt:lpstr>
      <vt:lpstr>Law School template.1</vt:lpstr>
      <vt:lpstr>PowerPoint Presentation</vt:lpstr>
      <vt:lpstr>Divergent Paths</vt:lpstr>
      <vt:lpstr>Divergent Paths</vt:lpstr>
      <vt:lpstr>Divergent Paths</vt:lpstr>
      <vt:lpstr>What Is “Law and Development”?</vt:lpstr>
      <vt:lpstr>What Is “Law and Development”?</vt:lpstr>
      <vt:lpstr>ADM: Defining Boundaries</vt:lpstr>
      <vt:lpstr>ADM: Defining the Framework</vt:lpstr>
      <vt:lpstr>ADM: Defining Methods</vt:lpstr>
      <vt:lpstr>Questions for Refining the ADM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Hubbard</dc:creator>
  <cp:lastModifiedBy>William Hubbard</cp:lastModifiedBy>
  <cp:revision>39</cp:revision>
  <dcterms:created xsi:type="dcterms:W3CDTF">2013-05-08T15:23:34Z</dcterms:created>
  <dcterms:modified xsi:type="dcterms:W3CDTF">2015-03-02T14:47:52Z</dcterms:modified>
</cp:coreProperties>
</file>